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73100" y="2870200"/>
            <a:ext cx="23050500" cy="4559300"/>
          </a:xfrm>
          <a:prstGeom prst="rect">
            <a:avLst/>
          </a:prstGeom>
        </p:spPr>
        <p:txBody>
          <a:bodyPr anchor="b"/>
          <a:lstStyle/>
          <a:p>
            <a:pPr/>
            <a:r>
              <a:t>Title Text</a:t>
            </a:r>
          </a:p>
        </p:txBody>
      </p:sp>
      <p:sp>
        <p:nvSpPr>
          <p:cNvPr id="12" name="Body Level One…"/>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Type a quote here.”"/>
          <p:cNvSpPr txBox="1"/>
          <p:nvPr>
            <p:ph type="body" sz="quarter" idx="22"/>
          </p:nvPr>
        </p:nvSpPr>
        <p:spPr>
          <a:xfrm>
            <a:off x="2374900" y="5892800"/>
            <a:ext cx="19621500" cy="8509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280774" y="-1688429"/>
            <a:ext cx="15829857" cy="11849101"/>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728200"/>
            <a:ext cx="19621500" cy="1803400"/>
          </a:xfrm>
          <a:prstGeom prst="rect">
            <a:avLst/>
          </a:prstGeom>
        </p:spPr>
        <p:txBody>
          <a:bodyPr/>
          <a:lstStyle/>
          <a:p>
            <a:pPr/>
            <a:r>
              <a:t>Title Text</a:t>
            </a:r>
          </a:p>
        </p:txBody>
      </p:sp>
      <p:sp>
        <p:nvSpPr>
          <p:cNvPr id="22" name="Body Level One…"/>
          <p:cNvSpPr txBox="1"/>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673100" y="4572000"/>
            <a:ext cx="23050500" cy="45593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10590462" y="1511300"/>
            <a:ext cx="13644824" cy="12128732"/>
          </a:xfrm>
          <a:prstGeom prst="rect">
            <a:avLst/>
          </a:prstGeom>
        </p:spPr>
        <p:txBody>
          <a:bodyPr lIns="91439" tIns="45719" rIns="91439" bIns="45719" anchor="t">
            <a:noAutofit/>
          </a:bodyPr>
          <a:lstStyle/>
          <a:p>
            <a:pPr/>
          </a:p>
        </p:txBody>
      </p:sp>
      <p:sp>
        <p:nvSpPr>
          <p:cNvPr id="39" name="Title Text"/>
          <p:cNvSpPr txBox="1"/>
          <p:nvPr>
            <p:ph type="title"/>
          </p:nvPr>
        </p:nvSpPr>
        <p:spPr>
          <a:xfrm>
            <a:off x="673100" y="1435100"/>
            <a:ext cx="11049000" cy="5461000"/>
          </a:xfrm>
          <a:prstGeom prst="rect">
            <a:avLst/>
          </a:prstGeom>
        </p:spPr>
        <p:txBody>
          <a:bodyPr anchor="b"/>
          <a:lstStyle/>
          <a:p>
            <a:pPr/>
            <a:r>
              <a:t>Title Text</a:t>
            </a:r>
          </a:p>
        </p:txBody>
      </p:sp>
      <p:sp>
        <p:nvSpPr>
          <p:cNvPr id="40" name="Body Level One…"/>
          <p:cNvSpPr txBox="1"/>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11814854" y="3230211"/>
            <a:ext cx="11753235" cy="10447317"/>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673100" y="3835400"/>
            <a:ext cx="11049000" cy="8864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half" idx="21"/>
          </p:nvPr>
        </p:nvSpPr>
        <p:spPr>
          <a:xfrm>
            <a:off x="12407900" y="5715000"/>
            <a:ext cx="11023600" cy="8255000"/>
          </a:xfrm>
          <a:prstGeom prst="rect">
            <a:avLst/>
          </a:prstGeom>
        </p:spPr>
        <p:txBody>
          <a:bodyPr lIns="91439" tIns="45719" rIns="91439" bIns="45719" anchor="t">
            <a:noAutofit/>
          </a:bodyPr>
          <a:lstStyle/>
          <a:p>
            <a:pPr/>
          </a:p>
        </p:txBody>
      </p:sp>
      <p:sp>
        <p:nvSpPr>
          <p:cNvPr id="84" name="Image"/>
          <p:cNvSpPr/>
          <p:nvPr>
            <p:ph type="pic" sz="half" idx="22"/>
          </p:nvPr>
        </p:nvSpPr>
        <p:spPr>
          <a:xfrm>
            <a:off x="12420600" y="-673100"/>
            <a:ext cx="11023600" cy="8255000"/>
          </a:xfrm>
          <a:prstGeom prst="rect">
            <a:avLst/>
          </a:prstGeom>
        </p:spPr>
        <p:txBody>
          <a:bodyPr lIns="91439" tIns="45719" rIns="91439" bIns="45719" anchor="t">
            <a:noAutofit/>
          </a:bodyPr>
          <a:lstStyle/>
          <a:p>
            <a:pPr/>
          </a:p>
        </p:txBody>
      </p:sp>
      <p:sp>
        <p:nvSpPr>
          <p:cNvPr id="85" name="2-10-superquadro_1631x2178.jpeg"/>
          <p:cNvSpPr/>
          <p:nvPr>
            <p:ph type="pic" idx="23"/>
          </p:nvPr>
        </p:nvSpPr>
        <p:spPr>
          <a:xfrm>
            <a:off x="-825499" y="-2108200"/>
            <a:ext cx="13804901" cy="18443211"/>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100" y="13081000"/>
            <a:ext cx="419100" cy="4572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1" name="Image"/>
          <p:cNvGrpSpPr/>
          <p:nvPr/>
        </p:nvGrpSpPr>
        <p:grpSpPr>
          <a:xfrm>
            <a:off x="-250322" y="-1512424"/>
            <a:ext cx="24897345" cy="16740848"/>
            <a:chOff x="0" y="0"/>
            <a:chExt cx="24897343" cy="16740847"/>
          </a:xfrm>
        </p:grpSpPr>
        <p:pic>
          <p:nvPicPr>
            <p:cNvPr id="120" name="Image" descr="Image"/>
            <p:cNvPicPr>
              <a:picLocks noChangeAspect="1"/>
            </p:cNvPicPr>
            <p:nvPr/>
          </p:nvPicPr>
          <p:blipFill>
            <a:blip r:embed="rId2">
              <a:alphaModFix amt="45498"/>
              <a:extLst/>
            </a:blip>
            <a:stretch>
              <a:fillRect/>
            </a:stretch>
          </p:blipFill>
          <p:spPr>
            <a:xfrm>
              <a:off x="190500" y="203200"/>
              <a:ext cx="24516344" cy="16347148"/>
            </a:xfrm>
            <a:prstGeom prst="rect">
              <a:avLst/>
            </a:prstGeom>
            <a:ln>
              <a:noFill/>
            </a:ln>
            <a:effectLst/>
          </p:spPr>
        </p:pic>
        <p:pic>
          <p:nvPicPr>
            <p:cNvPr id="119" name="Image" descr="Image"/>
            <p:cNvPicPr>
              <a:picLocks noChangeAspect="0"/>
            </p:cNvPicPr>
            <p:nvPr/>
          </p:nvPicPr>
          <p:blipFill>
            <a:blip r:embed="rId3">
              <a:alphaModFix amt="45498"/>
              <a:extLst/>
            </a:blip>
            <a:stretch>
              <a:fillRect/>
            </a:stretch>
          </p:blipFill>
          <p:spPr>
            <a:xfrm>
              <a:off x="0" y="0"/>
              <a:ext cx="24897344" cy="16740848"/>
            </a:xfrm>
            <a:prstGeom prst="rect">
              <a:avLst/>
            </a:prstGeom>
            <a:effectLst/>
          </p:spPr>
        </p:pic>
      </p:grpSp>
      <p:sp>
        <p:nvSpPr>
          <p:cNvPr id="122" name="CAR ACCIDENT SEVERITY"/>
          <p:cNvSpPr txBox="1"/>
          <p:nvPr>
            <p:ph type="ctrTitle"/>
          </p:nvPr>
        </p:nvSpPr>
        <p:spPr>
          <a:prstGeom prst="rect">
            <a:avLst/>
          </a:prstGeom>
        </p:spPr>
        <p:txBody>
          <a:bodyPr/>
          <a:lstStyle>
            <a:lvl1pPr>
              <a:defRPr sz="12000">
                <a:solidFill>
                  <a:srgbClr val="000000"/>
                </a:solidFill>
                <a:latin typeface="Gill Sans"/>
                <a:ea typeface="Gill Sans"/>
                <a:cs typeface="Gill Sans"/>
                <a:sym typeface="Gill Sans"/>
              </a:defRPr>
            </a:lvl1pPr>
          </a:lstStyle>
          <a:p>
            <a:pPr/>
            <a:r>
              <a:t>CAR ACCIDENT SEVERITY</a:t>
            </a:r>
          </a:p>
        </p:txBody>
      </p:sp>
      <p:sp>
        <p:nvSpPr>
          <p:cNvPr id="123" name="Tim Skates…"/>
          <p:cNvSpPr txBox="1"/>
          <p:nvPr>
            <p:ph type="subTitle" sz="quarter" idx="1"/>
          </p:nvPr>
        </p:nvSpPr>
        <p:spPr>
          <a:prstGeom prst="rect">
            <a:avLst/>
          </a:prstGeom>
        </p:spPr>
        <p:txBody>
          <a:bodyPr/>
          <a:lstStyle/>
          <a:p>
            <a:pPr>
              <a:defRPr>
                <a:solidFill>
                  <a:srgbClr val="000000"/>
                </a:solidFill>
              </a:defRPr>
            </a:pPr>
            <a:r>
              <a:t>Tim Skates</a:t>
            </a:r>
          </a:p>
          <a:p>
            <a:pPr>
              <a:defRPr>
                <a:solidFill>
                  <a:srgbClr val="000000"/>
                </a:solidFill>
              </a:defRPr>
            </a:pPr>
            <a:r>
              <a:t>IBM Data Science Capstone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INTRODUCTION"/>
          <p:cNvSpPr txBox="1"/>
          <p:nvPr>
            <p:ph type="title"/>
          </p:nvPr>
        </p:nvSpPr>
        <p:spPr>
          <a:prstGeom prst="rect">
            <a:avLst/>
          </a:prstGeom>
        </p:spPr>
        <p:txBody>
          <a:bodyPr/>
          <a:lstStyle/>
          <a:p>
            <a:pPr/>
            <a:r>
              <a:t>INTRODUCTION</a:t>
            </a:r>
          </a:p>
        </p:txBody>
      </p:sp>
      <p:sp>
        <p:nvSpPr>
          <p:cNvPr id="126" name="Last year almost 39,000 people lost their lives in car accidents in the United States with 4.4 million people having to seek medical care after a collision…"/>
          <p:cNvSpPr txBox="1"/>
          <p:nvPr>
            <p:ph type="body" idx="1"/>
          </p:nvPr>
        </p:nvSpPr>
        <p:spPr>
          <a:prstGeom prst="rect">
            <a:avLst/>
          </a:prstGeom>
        </p:spPr>
        <p:txBody>
          <a:bodyPr/>
          <a:lstStyle/>
          <a:p>
            <a:pPr marL="699769" indent="-699769" defTabSz="784225">
              <a:spcBef>
                <a:spcPts val="6100"/>
              </a:spcBef>
              <a:defRPr sz="6080"/>
            </a:pPr>
            <a:r>
              <a:t>Last year almost 39,000 people lost their lives in car accidents in the United States with 4.4 million people having to seek medical care after a collision</a:t>
            </a:r>
          </a:p>
          <a:p>
            <a:pPr marL="699769" indent="-699769" defTabSz="784225">
              <a:spcBef>
                <a:spcPts val="6100"/>
              </a:spcBef>
              <a:defRPr sz="6080"/>
            </a:pPr>
            <a:r>
              <a:t>What external factors may result in a higher frequency of crashes and/or a greater chance of injury?</a:t>
            </a:r>
          </a:p>
          <a:p>
            <a:pPr marL="699769" indent="-699769" defTabSz="784225">
              <a:spcBef>
                <a:spcPts val="6100"/>
              </a:spcBef>
              <a:defRPr sz="6080"/>
            </a:pPr>
            <a:r>
              <a:t>The goal of this project is to determine if we can predict the severity or risk of an accident and what factors may be at play.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Data"/>
          <p:cNvSpPr txBox="1"/>
          <p:nvPr>
            <p:ph type="title"/>
          </p:nvPr>
        </p:nvSpPr>
        <p:spPr>
          <a:prstGeom prst="rect">
            <a:avLst/>
          </a:prstGeom>
        </p:spPr>
        <p:txBody>
          <a:bodyPr/>
          <a:lstStyle/>
          <a:p>
            <a:pPr/>
            <a:r>
              <a:t>Data</a:t>
            </a:r>
          </a:p>
        </p:txBody>
      </p:sp>
      <p:sp>
        <p:nvSpPr>
          <p:cNvPr id="129" name="Data from the Seattle Department of Transportation and includes 194,673 accidents and 37 features such as location or address of accident, weather conditions, driver impairment, and collision type.…"/>
          <p:cNvSpPr txBox="1"/>
          <p:nvPr>
            <p:ph type="body" sz="half" idx="1"/>
          </p:nvPr>
        </p:nvSpPr>
        <p:spPr>
          <a:prstGeom prst="rect">
            <a:avLst/>
          </a:prstGeom>
        </p:spPr>
        <p:txBody>
          <a:bodyPr/>
          <a:lstStyle/>
          <a:p>
            <a:pPr marL="604012" indent="-604012" defTabSz="676909">
              <a:lnSpc>
                <a:spcPct val="120000"/>
              </a:lnSpc>
              <a:defRPr sz="5248"/>
            </a:pPr>
            <a:r>
              <a:t>Data from the Seattle Department of Transportation and includes 194,673 accidents and 37 features such as location or address of accident, weather conditions, driver impairment, and collision type.</a:t>
            </a:r>
          </a:p>
          <a:p>
            <a:pPr marL="604012" indent="-604012" defTabSz="676909">
              <a:lnSpc>
                <a:spcPct val="120000"/>
              </a:lnSpc>
              <a:defRPr sz="5248"/>
            </a:pPr>
            <a:r>
              <a:t>Data set needed to be cleaned using Pandas function to remove all incomplete data.</a:t>
            </a:r>
          </a:p>
        </p:txBody>
      </p:sp>
      <p:pic>
        <p:nvPicPr>
          <p:cNvPr id="130" name="Image Gallery" descr="Image Gallery"/>
          <p:cNvPicPr>
            <a:picLocks noChangeAspect="1"/>
          </p:cNvPicPr>
          <p:nvPr/>
        </p:nvPicPr>
        <p:blipFill>
          <a:blip r:embed="rId2">
            <a:extLst/>
          </a:blip>
          <a:srcRect l="0" t="0" r="0" b="0"/>
          <a:stretch>
            <a:fillRect/>
          </a:stretch>
        </p:blipFill>
        <p:spPr>
          <a:xfrm>
            <a:off x="12192000" y="4147643"/>
            <a:ext cx="11531600" cy="765591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FEATURE SELECTION"/>
          <p:cNvSpPr txBox="1"/>
          <p:nvPr>
            <p:ph type="title"/>
          </p:nvPr>
        </p:nvSpPr>
        <p:spPr>
          <a:prstGeom prst="rect">
            <a:avLst/>
          </a:prstGeom>
        </p:spPr>
        <p:txBody>
          <a:bodyPr/>
          <a:lstStyle/>
          <a:p>
            <a:pPr/>
            <a:r>
              <a:t>FEATURE SELECTION</a:t>
            </a:r>
          </a:p>
        </p:txBody>
      </p:sp>
      <p:sp>
        <p:nvSpPr>
          <p:cNvPr id="133" name="To create the most accurate model, we want to choose attributes in the data set that will affect the dependent variable (in the case it is Severity Code) and getting rid of any that don’t apply.…"/>
          <p:cNvSpPr txBox="1"/>
          <p:nvPr>
            <p:ph type="body" idx="1"/>
          </p:nvPr>
        </p:nvSpPr>
        <p:spPr>
          <a:prstGeom prst="rect">
            <a:avLst/>
          </a:prstGeom>
        </p:spPr>
        <p:txBody>
          <a:bodyPr/>
          <a:lstStyle/>
          <a:p>
            <a:pPr/>
            <a:r>
              <a:t>To create the most accurate model, we want to choose attributes in the data set that will affect the dependent variable (in the case it is Severity Code) and getting rid of any that don’t apply. </a:t>
            </a:r>
          </a:p>
          <a:p>
            <a:pPr/>
            <a:r>
              <a:t>The attributes we selected were as follows: Address Type, Location, Junction type, Road Condition, Light Condition, and Speed.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Image" descr="Image"/>
          <p:cNvPicPr>
            <a:picLocks noChangeAspect="0"/>
          </p:cNvPicPr>
          <p:nvPr>
            <p:ph type="pic" idx="21"/>
          </p:nvPr>
        </p:nvPicPr>
        <p:blipFill>
          <a:blip r:embed="rId2">
            <a:extLst/>
          </a:blip>
          <a:stretch>
            <a:fillRect/>
          </a:stretch>
        </p:blipFill>
        <p:spPr>
          <a:xfrm>
            <a:off x="685946" y="3835400"/>
            <a:ext cx="11663471" cy="8864600"/>
          </a:xfrm>
          <a:prstGeom prst="rect">
            <a:avLst/>
          </a:prstGeom>
          <a:ln w="9525">
            <a:round/>
          </a:ln>
        </p:spPr>
      </p:pic>
      <p:sp>
        <p:nvSpPr>
          <p:cNvPr id="136" name="K-Nearest Neighbor"/>
          <p:cNvSpPr txBox="1"/>
          <p:nvPr>
            <p:ph type="title"/>
          </p:nvPr>
        </p:nvSpPr>
        <p:spPr>
          <a:prstGeom prst="rect">
            <a:avLst/>
          </a:prstGeom>
        </p:spPr>
        <p:txBody>
          <a:bodyPr/>
          <a:lstStyle/>
          <a:p>
            <a:pPr/>
            <a:r>
              <a:t>K-Nearest Neighbor</a:t>
            </a:r>
          </a:p>
        </p:txBody>
      </p:sp>
      <p:pic>
        <p:nvPicPr>
          <p:cNvPr id="137" name="Image" descr="Image"/>
          <p:cNvPicPr>
            <a:picLocks noChangeAspect="1"/>
          </p:cNvPicPr>
          <p:nvPr/>
        </p:nvPicPr>
        <p:blipFill>
          <a:blip r:embed="rId3">
            <a:extLst/>
          </a:blip>
          <a:srcRect l="965" t="11822" r="0" b="0"/>
          <a:stretch>
            <a:fillRect/>
          </a:stretch>
        </p:blipFill>
        <p:spPr>
          <a:xfrm>
            <a:off x="12591057" y="5789414"/>
            <a:ext cx="10479395" cy="4956402"/>
          </a:xfrm>
          <a:prstGeom prst="rect">
            <a:avLst/>
          </a:prstGeom>
          <a:ln w="25400">
            <a:miter lim="400000"/>
          </a:ln>
          <a:effectLst>
            <a:outerShdw sx="100000" sy="100000" kx="0" ky="0" algn="b" rotWithShape="0" blurRad="127000" dist="76200" dir="5520000">
              <a:srgbClr val="000000">
                <a:alpha val="60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Image" descr="Image"/>
          <p:cNvPicPr>
            <a:picLocks noChangeAspect="0"/>
          </p:cNvPicPr>
          <p:nvPr>
            <p:ph type="pic" idx="21"/>
          </p:nvPr>
        </p:nvPicPr>
        <p:blipFill>
          <a:blip r:embed="rId2">
            <a:extLst/>
          </a:blip>
          <a:stretch>
            <a:fillRect/>
          </a:stretch>
        </p:blipFill>
        <p:spPr>
          <a:xfrm>
            <a:off x="12797035" y="4424957"/>
            <a:ext cx="10067524" cy="7825280"/>
          </a:xfrm>
          <a:prstGeom prst="rect">
            <a:avLst/>
          </a:prstGeom>
          <a:ln w="9525">
            <a:round/>
          </a:ln>
        </p:spPr>
      </p:pic>
      <p:sp>
        <p:nvSpPr>
          <p:cNvPr id="140" name="Decision Tree"/>
          <p:cNvSpPr txBox="1"/>
          <p:nvPr>
            <p:ph type="title"/>
          </p:nvPr>
        </p:nvSpPr>
        <p:spPr>
          <a:prstGeom prst="rect">
            <a:avLst/>
          </a:prstGeom>
        </p:spPr>
        <p:txBody>
          <a:bodyPr/>
          <a:lstStyle/>
          <a:p>
            <a:pPr/>
            <a:r>
              <a:t>Decision Tree</a:t>
            </a:r>
          </a:p>
        </p:txBody>
      </p:sp>
      <p:pic>
        <p:nvPicPr>
          <p:cNvPr id="141" name="Image" descr="Image"/>
          <p:cNvPicPr>
            <a:picLocks noChangeAspect="0"/>
          </p:cNvPicPr>
          <p:nvPr/>
        </p:nvPicPr>
        <p:blipFill>
          <a:blip r:embed="rId3">
            <a:extLst/>
          </a:blip>
          <a:srcRect l="0" t="11959" r="0" b="0"/>
          <a:stretch>
            <a:fillRect/>
          </a:stretch>
        </p:blipFill>
        <p:spPr>
          <a:xfrm>
            <a:off x="1252735" y="5186759"/>
            <a:ext cx="9889682" cy="6161805"/>
          </a:xfrm>
          <a:prstGeom prst="rect">
            <a:avLst/>
          </a:prstGeom>
          <a:ln w="25400">
            <a:miter lim="400000"/>
          </a:ln>
          <a:effectLst>
            <a:outerShdw sx="100000" sy="100000" kx="0" ky="0" algn="b" rotWithShape="0" blurRad="127000" dist="76200" dir="5520000">
              <a:srgbClr val="000000">
                <a:alpha val="6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Linear Regression"/>
          <p:cNvSpPr txBox="1"/>
          <p:nvPr>
            <p:ph type="title"/>
          </p:nvPr>
        </p:nvSpPr>
        <p:spPr>
          <a:prstGeom prst="rect">
            <a:avLst/>
          </a:prstGeom>
        </p:spPr>
        <p:txBody>
          <a:bodyPr/>
          <a:lstStyle/>
          <a:p>
            <a:pPr/>
            <a:r>
              <a:t>Linear Regression</a:t>
            </a:r>
          </a:p>
        </p:txBody>
      </p:sp>
      <p:grpSp>
        <p:nvGrpSpPr>
          <p:cNvPr id="146" name="Image"/>
          <p:cNvGrpSpPr/>
          <p:nvPr/>
        </p:nvGrpSpPr>
        <p:grpSpPr>
          <a:xfrm>
            <a:off x="955007" y="4618930"/>
            <a:ext cx="10485187" cy="7297540"/>
            <a:chOff x="0" y="0"/>
            <a:chExt cx="10485185" cy="7297539"/>
          </a:xfrm>
        </p:grpSpPr>
        <p:pic>
          <p:nvPicPr>
            <p:cNvPr id="145" name="Image" descr="Image"/>
            <p:cNvPicPr>
              <a:picLocks noChangeAspect="0"/>
            </p:cNvPicPr>
            <p:nvPr/>
          </p:nvPicPr>
          <p:blipFill>
            <a:blip r:embed="rId2">
              <a:extLst/>
            </a:blip>
            <a:srcRect l="0" t="0" r="12303" b="0"/>
            <a:stretch>
              <a:fillRect/>
            </a:stretch>
          </p:blipFill>
          <p:spPr>
            <a:xfrm>
              <a:off x="88900" y="50800"/>
              <a:ext cx="10307385" cy="7056240"/>
            </a:xfrm>
            <a:prstGeom prst="rect">
              <a:avLst/>
            </a:prstGeom>
            <a:ln>
              <a:noFill/>
            </a:ln>
            <a:effectLst/>
          </p:spPr>
        </p:pic>
        <p:pic>
          <p:nvPicPr>
            <p:cNvPr id="144" name="Image" descr="Image"/>
            <p:cNvPicPr>
              <a:picLocks noChangeAspect="0"/>
            </p:cNvPicPr>
            <p:nvPr/>
          </p:nvPicPr>
          <p:blipFill>
            <a:blip r:embed="rId3">
              <a:extLst/>
            </a:blip>
            <a:stretch>
              <a:fillRect/>
            </a:stretch>
          </p:blipFill>
          <p:spPr>
            <a:xfrm>
              <a:off x="-1" y="-1"/>
              <a:ext cx="10485187" cy="7297541"/>
            </a:xfrm>
            <a:prstGeom prst="rect">
              <a:avLst/>
            </a:prstGeom>
            <a:effectLst/>
          </p:spPr>
        </p:pic>
      </p:grpSp>
      <p:pic>
        <p:nvPicPr>
          <p:cNvPr id="147" name="Image" descr="Image"/>
          <p:cNvPicPr>
            <a:picLocks noChangeAspect="1"/>
          </p:cNvPicPr>
          <p:nvPr/>
        </p:nvPicPr>
        <p:blipFill>
          <a:blip r:embed="rId4">
            <a:extLst/>
          </a:blip>
          <a:srcRect l="0" t="9766" r="0" b="0"/>
          <a:stretch>
            <a:fillRect/>
          </a:stretch>
        </p:blipFill>
        <p:spPr>
          <a:xfrm>
            <a:off x="13045281" y="5126037"/>
            <a:ext cx="9570878" cy="6283151"/>
          </a:xfrm>
          <a:prstGeom prst="rect">
            <a:avLst/>
          </a:prstGeom>
          <a:ln w="25400">
            <a:miter lim="400000"/>
          </a:ln>
          <a:effectLst>
            <a:outerShdw sx="100000" sy="100000" kx="0" ky="0" algn="b" rotWithShape="0" blurRad="127000" dist="76200" dir="5520000">
              <a:srgbClr val="000000">
                <a:alpha val="6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ModelS"/>
          <p:cNvSpPr txBox="1"/>
          <p:nvPr>
            <p:ph type="title"/>
          </p:nvPr>
        </p:nvSpPr>
        <p:spPr>
          <a:prstGeom prst="rect">
            <a:avLst/>
          </a:prstGeom>
        </p:spPr>
        <p:txBody>
          <a:bodyPr/>
          <a:lstStyle/>
          <a:p>
            <a:pPr/>
            <a:r>
              <a:t>ModelS</a:t>
            </a:r>
          </a:p>
        </p:txBody>
      </p:sp>
      <p:sp>
        <p:nvSpPr>
          <p:cNvPr id="150" name="Evaluation Metrics used were the Jaccard Score and F1 Score.…"/>
          <p:cNvSpPr txBox="1"/>
          <p:nvPr>
            <p:ph type="body" sz="half" idx="1"/>
          </p:nvPr>
        </p:nvSpPr>
        <p:spPr>
          <a:xfrm>
            <a:off x="673100" y="3835400"/>
            <a:ext cx="10415250" cy="8864600"/>
          </a:xfrm>
          <a:prstGeom prst="rect">
            <a:avLst/>
          </a:prstGeom>
        </p:spPr>
        <p:txBody>
          <a:bodyPr/>
          <a:lstStyle/>
          <a:p>
            <a:pPr/>
            <a:r>
              <a:t>Evaluation Metrics used were the Jaccard Score and F1 Score.</a:t>
            </a:r>
          </a:p>
          <a:p>
            <a:pPr/>
            <a:r>
              <a:t>Increase Accuracy by using different K-values, max depth, and C values.</a:t>
            </a:r>
          </a:p>
        </p:txBody>
      </p:sp>
      <p:grpSp>
        <p:nvGrpSpPr>
          <p:cNvPr id="153" name="Image"/>
          <p:cNvGrpSpPr/>
          <p:nvPr/>
        </p:nvGrpSpPr>
        <p:grpSpPr>
          <a:xfrm>
            <a:off x="12068193" y="6305718"/>
            <a:ext cx="10732310" cy="3923964"/>
            <a:chOff x="0" y="0"/>
            <a:chExt cx="10732308" cy="3923962"/>
          </a:xfrm>
        </p:grpSpPr>
        <p:pic>
          <p:nvPicPr>
            <p:cNvPr id="152" name="Image" descr="Image"/>
            <p:cNvPicPr>
              <a:picLocks noChangeAspect="1"/>
            </p:cNvPicPr>
            <p:nvPr/>
          </p:nvPicPr>
          <p:blipFill>
            <a:blip r:embed="rId2">
              <a:extLst/>
            </a:blip>
            <a:stretch>
              <a:fillRect/>
            </a:stretch>
          </p:blipFill>
          <p:spPr>
            <a:xfrm>
              <a:off x="76200" y="50800"/>
              <a:ext cx="10579909" cy="3720763"/>
            </a:xfrm>
            <a:prstGeom prst="rect">
              <a:avLst/>
            </a:prstGeom>
            <a:ln>
              <a:noFill/>
            </a:ln>
            <a:effectLst/>
          </p:spPr>
        </p:pic>
        <p:pic>
          <p:nvPicPr>
            <p:cNvPr id="151" name="Image" descr="Image"/>
            <p:cNvPicPr>
              <a:picLocks noChangeAspect="0"/>
            </p:cNvPicPr>
            <p:nvPr/>
          </p:nvPicPr>
          <p:blipFill>
            <a:blip r:embed="rId3">
              <a:extLst/>
            </a:blip>
            <a:stretch>
              <a:fillRect/>
            </a:stretch>
          </p:blipFill>
          <p:spPr>
            <a:xfrm>
              <a:off x="0" y="0"/>
              <a:ext cx="10732309" cy="3923963"/>
            </a:xfrm>
            <a:prstGeom prst="rect">
              <a:avLst/>
            </a:prstGeom>
            <a:effectLst/>
          </p:spPr>
        </p:pic>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Conclusion"/>
          <p:cNvSpPr txBox="1"/>
          <p:nvPr>
            <p:ph type="title"/>
          </p:nvPr>
        </p:nvSpPr>
        <p:spPr>
          <a:prstGeom prst="rect">
            <a:avLst/>
          </a:prstGeom>
        </p:spPr>
        <p:txBody>
          <a:bodyPr/>
          <a:lstStyle/>
          <a:p>
            <a:pPr/>
            <a:r>
              <a:t>Conclusion</a:t>
            </a:r>
          </a:p>
        </p:txBody>
      </p:sp>
      <p:sp>
        <p:nvSpPr>
          <p:cNvPr id="156" name="Linear Regression is the most accurate model for us to use to predict Accident Severity.…"/>
          <p:cNvSpPr txBox="1"/>
          <p:nvPr>
            <p:ph type="body" idx="1"/>
          </p:nvPr>
        </p:nvSpPr>
        <p:spPr>
          <a:prstGeom prst="rect">
            <a:avLst/>
          </a:prstGeom>
        </p:spPr>
        <p:txBody>
          <a:bodyPr/>
          <a:lstStyle/>
          <a:p>
            <a:pPr marL="699769" indent="-699769" defTabSz="784225">
              <a:spcBef>
                <a:spcPts val="6100"/>
              </a:spcBef>
              <a:defRPr sz="6080"/>
            </a:pPr>
            <a:r>
              <a:t>Linear Regression is the most accurate model for us to use to predict Accident Severity.</a:t>
            </a:r>
          </a:p>
          <a:p>
            <a:pPr marL="699769" indent="-699769" defTabSz="784225">
              <a:spcBef>
                <a:spcPts val="6100"/>
              </a:spcBef>
              <a:defRPr sz="6080"/>
            </a:pPr>
            <a:r>
              <a:t>We can use this model to determine what attributes contribute to a higher risk of being involved in a car accident and how severe the accident may be. </a:t>
            </a:r>
          </a:p>
          <a:p>
            <a:pPr marL="699769" indent="-699769" defTabSz="784225">
              <a:spcBef>
                <a:spcPts val="6100"/>
              </a:spcBef>
              <a:defRPr sz="6080"/>
            </a:pPr>
            <a:r>
              <a:t>Officials could use this information to make decisions to reduce risk and harm.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